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</p:sldIdLst>
  <p:sldSz cx="18288000" cy="10287000"/>
  <p:notesSz cx="6858000" cy="9144000"/>
  <p:embeddedFontLst>
    <p:embeddedFont>
      <p:font typeface="DM Serif Display" pitchFamily="2" charset="0"/>
      <p:regular r:id="rId13"/>
    </p:embeddedFont>
    <p:embeddedFont>
      <p:font typeface="Poppins" panose="00000500000000000000" pitchFamily="2" charset="0"/>
      <p:regular r:id="rId14"/>
      <p:bold r:id="rId15"/>
    </p:embeddedFont>
    <p:embeddedFont>
      <p:font typeface="Poppins Bold" panose="00000800000000000000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42900"/>
            <a:ext cx="18307660" cy="10800167"/>
            <a:chOff x="-5178" y="-57150"/>
            <a:chExt cx="4821771" cy="2844488"/>
          </a:xfrm>
        </p:grpSpPr>
        <p:sp>
          <p:nvSpPr>
            <p:cNvPr id="3" name="Freeform 3"/>
            <p:cNvSpPr/>
            <p:nvPr/>
          </p:nvSpPr>
          <p:spPr>
            <a:xfrm>
              <a:off x="-5178" y="26002"/>
              <a:ext cx="4816592" cy="2761336"/>
            </a:xfrm>
            <a:custGeom>
              <a:avLst/>
              <a:gdLst/>
              <a:ahLst/>
              <a:cxnLst/>
              <a:rect l="l" t="t" r="r" b="b"/>
              <a:pathLst>
                <a:path w="4816592" h="2761336">
                  <a:moveTo>
                    <a:pt x="0" y="0"/>
                  </a:moveTo>
                  <a:lnTo>
                    <a:pt x="4816592" y="0"/>
                  </a:lnTo>
                  <a:lnTo>
                    <a:pt x="4816592" y="2761336"/>
                  </a:lnTo>
                  <a:lnTo>
                    <a:pt x="0" y="2761336"/>
                  </a:lnTo>
                  <a:close/>
                </a:path>
              </a:pathLst>
            </a:custGeom>
            <a:solidFill>
              <a:srgbClr val="50260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6593" cy="281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0"/>
            <a:ext cx="7663775" cy="10287000"/>
            <a:chOff x="0" y="0"/>
            <a:chExt cx="6350000" cy="85235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8523535"/>
            </a:xfrm>
            <a:custGeom>
              <a:avLst/>
              <a:gdLst/>
              <a:ahLst/>
              <a:cxnLst/>
              <a:rect l="l" t="t" r="r" b="b"/>
              <a:pathLst>
                <a:path w="6350000" h="8523535">
                  <a:moveTo>
                    <a:pt x="0" y="8091676"/>
                  </a:moveTo>
                  <a:lnTo>
                    <a:pt x="0" y="431859"/>
                  </a:lnTo>
                  <a:cubicBezTo>
                    <a:pt x="0" y="1932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194337"/>
                    <a:pt x="6350000" y="431859"/>
                  </a:cubicBezTo>
                  <a:lnTo>
                    <a:pt x="6350000" y="8091676"/>
                  </a:lnTo>
                  <a:cubicBezTo>
                    <a:pt x="6350000" y="8330335"/>
                    <a:pt x="6134100" y="8523535"/>
                    <a:pt x="5867400" y="8523535"/>
                  </a:cubicBezTo>
                  <a:lnTo>
                    <a:pt x="482600" y="8523535"/>
                  </a:lnTo>
                  <a:cubicBezTo>
                    <a:pt x="217170" y="8523535"/>
                    <a:pt x="0" y="8330335"/>
                    <a:pt x="0" y="8091676"/>
                  </a:cubicBezTo>
                  <a:close/>
                </a:path>
              </a:pathLst>
            </a:custGeom>
            <a:blipFill>
              <a:blip r:embed="rId2"/>
              <a:stretch>
                <a:fillRect t="-12243" b="-19906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8692475" y="1585398"/>
            <a:ext cx="9595525" cy="4353729"/>
            <a:chOff x="0" y="0"/>
            <a:chExt cx="2527217" cy="114666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27216" cy="1146661"/>
            </a:xfrm>
            <a:custGeom>
              <a:avLst/>
              <a:gdLst/>
              <a:ahLst/>
              <a:cxnLst/>
              <a:rect l="l" t="t" r="r" b="b"/>
              <a:pathLst>
                <a:path w="2527216" h="1146661">
                  <a:moveTo>
                    <a:pt x="0" y="0"/>
                  </a:moveTo>
                  <a:lnTo>
                    <a:pt x="2527216" y="0"/>
                  </a:lnTo>
                  <a:lnTo>
                    <a:pt x="2527216" y="1146661"/>
                  </a:lnTo>
                  <a:lnTo>
                    <a:pt x="0" y="1146661"/>
                  </a:lnTo>
                  <a:close/>
                </a:path>
              </a:pathLst>
            </a:custGeom>
            <a:solidFill>
              <a:srgbClr val="FF8A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2527217" cy="1203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578911" y="8584168"/>
            <a:ext cx="1157821" cy="1348263"/>
          </a:xfrm>
          <a:custGeom>
            <a:avLst/>
            <a:gdLst/>
            <a:ahLst/>
            <a:cxnLst/>
            <a:rect l="l" t="t" r="r" b="b"/>
            <a:pathLst>
              <a:path w="1157821" h="1348263">
                <a:moveTo>
                  <a:pt x="0" y="0"/>
                </a:moveTo>
                <a:lnTo>
                  <a:pt x="1157822" y="0"/>
                </a:lnTo>
                <a:lnTo>
                  <a:pt x="1157822" y="1348264"/>
                </a:lnTo>
                <a:lnTo>
                  <a:pt x="0" y="1348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680389" y="8584168"/>
            <a:ext cx="1157821" cy="1348263"/>
          </a:xfrm>
          <a:custGeom>
            <a:avLst/>
            <a:gdLst/>
            <a:ahLst/>
            <a:cxnLst/>
            <a:rect l="l" t="t" r="r" b="b"/>
            <a:pathLst>
              <a:path w="1157821" h="1348263">
                <a:moveTo>
                  <a:pt x="0" y="0"/>
                </a:moveTo>
                <a:lnTo>
                  <a:pt x="1157822" y="0"/>
                </a:lnTo>
                <a:lnTo>
                  <a:pt x="1157822" y="1348264"/>
                </a:lnTo>
                <a:lnTo>
                  <a:pt x="0" y="1348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692475" y="1413948"/>
            <a:ext cx="9557147" cy="4525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10"/>
              </a:lnSpc>
            </a:pPr>
            <a:r>
              <a:rPr lang="en-US" sz="8578" i="1" dirty="0">
                <a:solidFill>
                  <a:srgbClr val="FFFFFF"/>
                </a:solidFill>
                <a:latin typeface="Arial" panose="020B0604020202020204" pitchFamily="34" charset="0"/>
                <a:ea typeface="Playfair Display Italics"/>
                <a:cs typeface="Arial" panose="020B0604020202020204" pitchFamily="34" charset="0"/>
                <a:sym typeface="Playfair Display Italics"/>
              </a:rPr>
              <a:t>Food Brand Understand Customer Trends  </a:t>
            </a:r>
          </a:p>
        </p:txBody>
      </p:sp>
      <p:sp>
        <p:nvSpPr>
          <p:cNvPr id="14" name="자유형: 도형 49">
            <a:extLst>
              <a:ext uri="{FF2B5EF4-FFF2-40B4-BE49-F238E27FC236}">
                <a16:creationId xmlns:a16="http://schemas.microsoft.com/office/drawing/2014/main" id="{C18B81D4-56F3-53C0-9F49-2CEF60617F72}"/>
              </a:ext>
            </a:extLst>
          </p:cNvPr>
          <p:cNvSpPr/>
          <p:nvPr/>
        </p:nvSpPr>
        <p:spPr>
          <a:xfrm rot="1023001">
            <a:off x="15123004" y="212560"/>
            <a:ext cx="1023881" cy="914738"/>
          </a:xfrm>
          <a:custGeom>
            <a:avLst/>
            <a:gdLst>
              <a:gd name="connsiteX0" fmla="*/ 795754 w 1301876"/>
              <a:gd name="connsiteY0" fmla="*/ 799563 h 1442749"/>
              <a:gd name="connsiteX1" fmla="*/ 813062 w 1301876"/>
              <a:gd name="connsiteY1" fmla="*/ 858774 h 1442749"/>
              <a:gd name="connsiteX2" fmla="*/ 869758 w 1301876"/>
              <a:gd name="connsiteY2" fmla="*/ 788823 h 1442749"/>
              <a:gd name="connsiteX3" fmla="*/ 880054 w 1301876"/>
              <a:gd name="connsiteY3" fmla="*/ 780200 h 1442749"/>
              <a:gd name="connsiteX4" fmla="*/ 866242 w 1301876"/>
              <a:gd name="connsiteY4" fmla="*/ 787859 h 1442749"/>
              <a:gd name="connsiteX5" fmla="*/ 574482 w 1301876"/>
              <a:gd name="connsiteY5" fmla="*/ 846582 h 1442749"/>
              <a:gd name="connsiteX6" fmla="*/ 614179 w 1301876"/>
              <a:gd name="connsiteY6" fmla="*/ 883234 h 1442749"/>
              <a:gd name="connsiteX7" fmla="*/ 611934 w 1301876"/>
              <a:gd name="connsiteY7" fmla="*/ 840363 h 1442749"/>
              <a:gd name="connsiteX8" fmla="*/ 578568 w 1301876"/>
              <a:gd name="connsiteY8" fmla="*/ 5242 h 1442749"/>
              <a:gd name="connsiteX9" fmla="*/ 626672 w 1301876"/>
              <a:gd name="connsiteY9" fmla="*/ 0 h 1442749"/>
              <a:gd name="connsiteX10" fmla="*/ 795448 w 1301876"/>
              <a:gd name="connsiteY10" fmla="*/ 75585 h 1442749"/>
              <a:gd name="connsiteX11" fmla="*/ 808968 w 1301876"/>
              <a:gd name="connsiteY11" fmla="*/ 93300 h 1442749"/>
              <a:gd name="connsiteX12" fmla="*/ 837807 w 1301876"/>
              <a:gd name="connsiteY12" fmla="*/ 87825 h 1442749"/>
              <a:gd name="connsiteX13" fmla="*/ 989553 w 1301876"/>
              <a:gd name="connsiteY13" fmla="*/ 182414 h 1442749"/>
              <a:gd name="connsiteX14" fmla="*/ 995360 w 1301876"/>
              <a:gd name="connsiteY14" fmla="*/ 209462 h 1442749"/>
              <a:gd name="connsiteX15" fmla="*/ 1076294 w 1301876"/>
              <a:gd name="connsiteY15" fmla="*/ 224828 h 1442749"/>
              <a:gd name="connsiteX16" fmla="*/ 1233677 w 1301876"/>
              <a:gd name="connsiteY16" fmla="*/ 448113 h 1442749"/>
              <a:gd name="connsiteX17" fmla="*/ 1228442 w 1301876"/>
              <a:gd name="connsiteY17" fmla="*/ 496950 h 1442749"/>
              <a:gd name="connsiteX18" fmla="*/ 1214685 w 1301876"/>
              <a:gd name="connsiteY18" fmla="*/ 538627 h 1442749"/>
              <a:gd name="connsiteX19" fmla="*/ 1236885 w 1301876"/>
              <a:gd name="connsiteY19" fmla="*/ 550937 h 1442749"/>
              <a:gd name="connsiteX20" fmla="*/ 1301876 w 1301876"/>
              <a:gd name="connsiteY20" fmla="*/ 679974 h 1442749"/>
              <a:gd name="connsiteX21" fmla="*/ 1079985 w 1301876"/>
              <a:gd name="connsiteY21" fmla="*/ 862461 h 1442749"/>
              <a:gd name="connsiteX22" fmla="*/ 993615 w 1301876"/>
              <a:gd name="connsiteY22" fmla="*/ 848121 h 1442749"/>
              <a:gd name="connsiteX23" fmla="*/ 971782 w 1301876"/>
              <a:gd name="connsiteY23" fmla="*/ 836015 h 1442749"/>
              <a:gd name="connsiteX24" fmla="*/ 912783 w 1301876"/>
              <a:gd name="connsiteY24" fmla="*/ 895091 h 1442749"/>
              <a:gd name="connsiteX25" fmla="*/ 849757 w 1301876"/>
              <a:gd name="connsiteY25" fmla="*/ 993417 h 1442749"/>
              <a:gd name="connsiteX26" fmla="*/ 894692 w 1301876"/>
              <a:gd name="connsiteY26" fmla="*/ 990040 h 1442749"/>
              <a:gd name="connsiteX27" fmla="*/ 855151 w 1301876"/>
              <a:gd name="connsiteY27" fmla="*/ 1027571 h 1442749"/>
              <a:gd name="connsiteX28" fmla="*/ 896595 w 1301876"/>
              <a:gd name="connsiteY28" fmla="*/ 1213986 h 1442749"/>
              <a:gd name="connsiteX29" fmla="*/ 928677 w 1301876"/>
              <a:gd name="connsiteY29" fmla="*/ 1206567 h 1442749"/>
              <a:gd name="connsiteX30" fmla="*/ 921655 w 1301876"/>
              <a:gd name="connsiteY30" fmla="*/ 1369859 h 1442749"/>
              <a:gd name="connsiteX31" fmla="*/ 661895 w 1301876"/>
              <a:gd name="connsiteY31" fmla="*/ 1442749 h 1442749"/>
              <a:gd name="connsiteX32" fmla="*/ 581493 w 1301876"/>
              <a:gd name="connsiteY32" fmla="*/ 1287880 h 1442749"/>
              <a:gd name="connsiteX33" fmla="*/ 616489 w 1301876"/>
              <a:gd name="connsiteY33" fmla="*/ 1293115 h 1442749"/>
              <a:gd name="connsiteX34" fmla="*/ 529828 w 1301876"/>
              <a:gd name="connsiteY34" fmla="*/ 1065000 h 1442749"/>
              <a:gd name="connsiteX35" fmla="*/ 574961 w 1301876"/>
              <a:gd name="connsiteY35" fmla="*/ 1067773 h 1442749"/>
              <a:gd name="connsiteX36" fmla="*/ 467178 w 1301876"/>
              <a:gd name="connsiteY36" fmla="*/ 935765 h 1442749"/>
              <a:gd name="connsiteX37" fmla="*/ 442988 w 1301876"/>
              <a:gd name="connsiteY37" fmla="*/ 919320 h 1442749"/>
              <a:gd name="connsiteX38" fmla="*/ 418024 w 1301876"/>
              <a:gd name="connsiteY38" fmla="*/ 954139 h 1442749"/>
              <a:gd name="connsiteX39" fmla="*/ 277938 w 1301876"/>
              <a:gd name="connsiteY39" fmla="*/ 1008707 h 1442749"/>
              <a:gd name="connsiteX40" fmla="*/ 79826 w 1301876"/>
              <a:gd name="connsiteY40" fmla="*/ 822403 h 1442749"/>
              <a:gd name="connsiteX41" fmla="*/ 95394 w 1301876"/>
              <a:gd name="connsiteY41" fmla="*/ 749885 h 1442749"/>
              <a:gd name="connsiteX42" fmla="*/ 108283 w 1301876"/>
              <a:gd name="connsiteY42" fmla="*/ 731908 h 1442749"/>
              <a:gd name="connsiteX43" fmla="*/ 105235 w 1301876"/>
              <a:gd name="connsiteY43" fmla="*/ 730352 h 1442749"/>
              <a:gd name="connsiteX44" fmla="*/ 0 w 1301876"/>
              <a:gd name="connsiteY44" fmla="*/ 544228 h 1442749"/>
              <a:gd name="connsiteX45" fmla="*/ 190583 w 1301876"/>
              <a:gd name="connsiteY45" fmla="*/ 324329 h 1442749"/>
              <a:gd name="connsiteX46" fmla="*/ 196446 w 1301876"/>
              <a:gd name="connsiteY46" fmla="*/ 323773 h 1442749"/>
              <a:gd name="connsiteX47" fmla="*/ 200787 w 1301876"/>
              <a:gd name="connsiteY47" fmla="*/ 296771 h 1442749"/>
              <a:gd name="connsiteX48" fmla="*/ 335836 w 1301876"/>
              <a:gd name="connsiteY48" fmla="*/ 156697 h 1442749"/>
              <a:gd name="connsiteX49" fmla="*/ 416474 w 1301876"/>
              <a:gd name="connsiteY49" fmla="*/ 141388 h 1442749"/>
              <a:gd name="connsiteX50" fmla="*/ 428749 w 1301876"/>
              <a:gd name="connsiteY50" fmla="*/ 113779 h 1442749"/>
              <a:gd name="connsiteX51" fmla="*/ 533764 w 1301876"/>
              <a:gd name="connsiteY51" fmla="*/ 20280 h 1442749"/>
              <a:gd name="connsiteX52" fmla="*/ 578568 w 1301876"/>
              <a:gd name="connsiteY52" fmla="*/ 5242 h 144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301876" h="1442749">
                <a:moveTo>
                  <a:pt x="795754" y="799563"/>
                </a:moveTo>
                <a:lnTo>
                  <a:pt x="813062" y="858774"/>
                </a:lnTo>
                <a:cubicBezTo>
                  <a:pt x="833214" y="831262"/>
                  <a:pt x="849791" y="808657"/>
                  <a:pt x="869758" y="788823"/>
                </a:cubicBezTo>
                <a:lnTo>
                  <a:pt x="880054" y="780200"/>
                </a:lnTo>
                <a:lnTo>
                  <a:pt x="866242" y="787859"/>
                </a:lnTo>
                <a:close/>
                <a:moveTo>
                  <a:pt x="574482" y="846582"/>
                </a:moveTo>
                <a:lnTo>
                  <a:pt x="614179" y="883234"/>
                </a:lnTo>
                <a:lnTo>
                  <a:pt x="611934" y="840363"/>
                </a:lnTo>
                <a:close/>
                <a:moveTo>
                  <a:pt x="578568" y="5242"/>
                </a:moveTo>
                <a:cubicBezTo>
                  <a:pt x="594106" y="1805"/>
                  <a:pt x="610194" y="0"/>
                  <a:pt x="626672" y="0"/>
                </a:cubicBezTo>
                <a:cubicBezTo>
                  <a:pt x="692584" y="-1"/>
                  <a:pt x="752255" y="28884"/>
                  <a:pt x="795448" y="75585"/>
                </a:cubicBezTo>
                <a:lnTo>
                  <a:pt x="808968" y="93300"/>
                </a:lnTo>
                <a:lnTo>
                  <a:pt x="837807" y="87825"/>
                </a:lnTo>
                <a:cubicBezTo>
                  <a:pt x="906024" y="87825"/>
                  <a:pt x="964552" y="126828"/>
                  <a:pt x="989553" y="182414"/>
                </a:cubicBezTo>
                <a:lnTo>
                  <a:pt x="995360" y="209462"/>
                </a:lnTo>
                <a:lnTo>
                  <a:pt x="1076294" y="224828"/>
                </a:lnTo>
                <a:cubicBezTo>
                  <a:pt x="1168782" y="261615"/>
                  <a:pt x="1233678" y="347737"/>
                  <a:pt x="1233677" y="448113"/>
                </a:cubicBezTo>
                <a:cubicBezTo>
                  <a:pt x="1233677" y="464842"/>
                  <a:pt x="1231874" y="481176"/>
                  <a:pt x="1228442" y="496950"/>
                </a:cubicBezTo>
                <a:lnTo>
                  <a:pt x="1214685" y="538627"/>
                </a:lnTo>
                <a:lnTo>
                  <a:pt x="1236885" y="550937"/>
                </a:lnTo>
                <a:cubicBezTo>
                  <a:pt x="1277039" y="583960"/>
                  <a:pt x="1301876" y="629582"/>
                  <a:pt x="1301876" y="679974"/>
                </a:cubicBezTo>
                <a:cubicBezTo>
                  <a:pt x="1301876" y="780760"/>
                  <a:pt x="1202532" y="862462"/>
                  <a:pt x="1079985" y="862461"/>
                </a:cubicBezTo>
                <a:cubicBezTo>
                  <a:pt x="1049348" y="862461"/>
                  <a:pt x="1020162" y="857355"/>
                  <a:pt x="993615" y="848121"/>
                </a:cubicBezTo>
                <a:lnTo>
                  <a:pt x="971782" y="836015"/>
                </a:lnTo>
                <a:lnTo>
                  <a:pt x="912783" y="895091"/>
                </a:lnTo>
                <a:cubicBezTo>
                  <a:pt x="881422" y="934146"/>
                  <a:pt x="864274" y="970536"/>
                  <a:pt x="849757" y="993417"/>
                </a:cubicBezTo>
                <a:cubicBezTo>
                  <a:pt x="857669" y="995023"/>
                  <a:pt x="864757" y="988413"/>
                  <a:pt x="894692" y="990040"/>
                </a:cubicBezTo>
                <a:cubicBezTo>
                  <a:pt x="863168" y="1012692"/>
                  <a:pt x="871895" y="1023000"/>
                  <a:pt x="855151" y="1027571"/>
                </a:cubicBezTo>
                <a:lnTo>
                  <a:pt x="896595" y="1213986"/>
                </a:lnTo>
                <a:cubicBezTo>
                  <a:pt x="907289" y="1211513"/>
                  <a:pt x="911316" y="1209390"/>
                  <a:pt x="928677" y="1206567"/>
                </a:cubicBezTo>
                <a:cubicBezTo>
                  <a:pt x="906563" y="1273837"/>
                  <a:pt x="916957" y="1331136"/>
                  <a:pt x="921655" y="1369859"/>
                </a:cubicBezTo>
                <a:lnTo>
                  <a:pt x="661895" y="1442749"/>
                </a:lnTo>
                <a:cubicBezTo>
                  <a:pt x="638610" y="1365772"/>
                  <a:pt x="627896" y="1340830"/>
                  <a:pt x="581493" y="1287880"/>
                </a:cubicBezTo>
                <a:cubicBezTo>
                  <a:pt x="605576" y="1291462"/>
                  <a:pt x="605739" y="1288832"/>
                  <a:pt x="616489" y="1293115"/>
                </a:cubicBezTo>
                <a:cubicBezTo>
                  <a:pt x="601211" y="1219113"/>
                  <a:pt x="583600" y="1093324"/>
                  <a:pt x="529828" y="1065000"/>
                </a:cubicBezTo>
                <a:lnTo>
                  <a:pt x="574961" y="1067773"/>
                </a:lnTo>
                <a:cubicBezTo>
                  <a:pt x="569592" y="1034881"/>
                  <a:pt x="540329" y="989311"/>
                  <a:pt x="467178" y="935765"/>
                </a:cubicBezTo>
                <a:lnTo>
                  <a:pt x="442988" y="919320"/>
                </a:lnTo>
                <a:lnTo>
                  <a:pt x="418024" y="954139"/>
                </a:lnTo>
                <a:cubicBezTo>
                  <a:pt x="382173" y="987854"/>
                  <a:pt x="332645" y="1008706"/>
                  <a:pt x="277938" y="1008707"/>
                </a:cubicBezTo>
                <a:cubicBezTo>
                  <a:pt x="168524" y="1008707"/>
                  <a:pt x="79826" y="925296"/>
                  <a:pt x="79826" y="822403"/>
                </a:cubicBezTo>
                <a:cubicBezTo>
                  <a:pt x="79826" y="796680"/>
                  <a:pt x="85369" y="772174"/>
                  <a:pt x="95394" y="749885"/>
                </a:cubicBezTo>
                <a:lnTo>
                  <a:pt x="108283" y="731908"/>
                </a:lnTo>
                <a:lnTo>
                  <a:pt x="105235" y="730352"/>
                </a:lnTo>
                <a:cubicBezTo>
                  <a:pt x="41743" y="690015"/>
                  <a:pt x="0" y="621706"/>
                  <a:pt x="0" y="544228"/>
                </a:cubicBezTo>
                <a:cubicBezTo>
                  <a:pt x="1" y="435758"/>
                  <a:pt x="81818" y="345258"/>
                  <a:pt x="190583" y="324329"/>
                </a:cubicBezTo>
                <a:lnTo>
                  <a:pt x="196446" y="323773"/>
                </a:lnTo>
                <a:lnTo>
                  <a:pt x="200787" y="296771"/>
                </a:lnTo>
                <a:cubicBezTo>
                  <a:pt x="221710" y="233514"/>
                  <a:pt x="271585" y="182254"/>
                  <a:pt x="335836" y="156697"/>
                </a:cubicBezTo>
                <a:lnTo>
                  <a:pt x="416474" y="141388"/>
                </a:lnTo>
                <a:lnTo>
                  <a:pt x="428749" y="113779"/>
                </a:lnTo>
                <a:cubicBezTo>
                  <a:pt x="454486" y="72591"/>
                  <a:pt x="490930" y="39868"/>
                  <a:pt x="533764" y="20280"/>
                </a:cubicBezTo>
                <a:cubicBezTo>
                  <a:pt x="548042" y="13750"/>
                  <a:pt x="563030" y="8680"/>
                  <a:pt x="578568" y="5242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2C2B3A-022B-6095-8671-73467C3A52EE}"/>
              </a:ext>
            </a:extLst>
          </p:cNvPr>
          <p:cNvSpPr txBox="1"/>
          <p:nvPr/>
        </p:nvSpPr>
        <p:spPr>
          <a:xfrm>
            <a:off x="16154400" y="359782"/>
            <a:ext cx="9741308" cy="647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Team 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1213" y="-98725"/>
            <a:ext cx="18509213" cy="10484449"/>
            <a:chOff x="0" y="0"/>
            <a:chExt cx="4874854" cy="27613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4854" cy="2761336"/>
            </a:xfrm>
            <a:custGeom>
              <a:avLst/>
              <a:gdLst/>
              <a:ahLst/>
              <a:cxnLst/>
              <a:rect l="l" t="t" r="r" b="b"/>
              <a:pathLst>
                <a:path w="4874854" h="2761336">
                  <a:moveTo>
                    <a:pt x="0" y="0"/>
                  </a:moveTo>
                  <a:lnTo>
                    <a:pt x="4874854" y="0"/>
                  </a:lnTo>
                  <a:lnTo>
                    <a:pt x="4874854" y="2761336"/>
                  </a:lnTo>
                  <a:lnTo>
                    <a:pt x="0" y="2761336"/>
                  </a:lnTo>
                  <a:close/>
                </a:path>
              </a:pathLst>
            </a:custGeom>
            <a:solidFill>
              <a:srgbClr val="50260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74854" cy="281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961096"/>
            <a:ext cx="5918149" cy="10211864"/>
            <a:chOff x="0" y="0"/>
            <a:chExt cx="1558690" cy="26895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58690" cy="2689544"/>
            </a:xfrm>
            <a:custGeom>
              <a:avLst/>
              <a:gdLst/>
              <a:ahLst/>
              <a:cxnLst/>
              <a:rect l="l" t="t" r="r" b="b"/>
              <a:pathLst>
                <a:path w="1558690" h="2689544">
                  <a:moveTo>
                    <a:pt x="0" y="0"/>
                  </a:moveTo>
                  <a:lnTo>
                    <a:pt x="1558690" y="0"/>
                  </a:lnTo>
                  <a:lnTo>
                    <a:pt x="1558690" y="2689544"/>
                  </a:lnTo>
                  <a:lnTo>
                    <a:pt x="0" y="2689544"/>
                  </a:lnTo>
                  <a:close/>
                </a:path>
              </a:pathLst>
            </a:custGeom>
            <a:solidFill>
              <a:srgbClr val="FF8A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558690" cy="27466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29886" y="2923172"/>
            <a:ext cx="7915777" cy="6335128"/>
          </a:xfrm>
          <a:custGeom>
            <a:avLst/>
            <a:gdLst/>
            <a:ahLst/>
            <a:cxnLst/>
            <a:rect l="l" t="t" r="r" b="b"/>
            <a:pathLst>
              <a:path w="7915777" h="6335128">
                <a:moveTo>
                  <a:pt x="0" y="0"/>
                </a:moveTo>
                <a:lnTo>
                  <a:pt x="7915777" y="0"/>
                </a:lnTo>
                <a:lnTo>
                  <a:pt x="7915777" y="6335128"/>
                </a:lnTo>
                <a:lnTo>
                  <a:pt x="0" y="63351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256" b="-3986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385450" y="3610045"/>
            <a:ext cx="8237428" cy="5764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This project delivers a data-driven dashboard to analyze customer feedback and sentiment.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endParaRPr lang="en-US" sz="24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18160" lvl="1" indent="-259080" algn="l">
              <a:lnSpc>
                <a:spcPts val="2928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Key features include sentiment classification, trend analysis, and segment-wise insights to support informed decision-making.</a:t>
            </a:r>
          </a:p>
          <a:p>
            <a:pPr marL="518160" lvl="1" indent="-259080" algn="l">
              <a:lnSpc>
                <a:spcPts val="2928"/>
              </a:lnSpc>
              <a:buFont typeface="Arial"/>
              <a:buChar char="•"/>
            </a:pPr>
            <a:endParaRPr lang="en-US" sz="24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18160" lvl="1" indent="-259080" algn="l">
              <a:lnSpc>
                <a:spcPts val="2928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Interactive visualizations enable easy comparison of sentiment across products, regions, channels, and customer segments.</a:t>
            </a:r>
          </a:p>
          <a:p>
            <a:pPr marL="518160" lvl="1" indent="-259080" algn="l">
              <a:lnSpc>
                <a:spcPts val="2928"/>
              </a:lnSpc>
              <a:buFont typeface="Arial"/>
              <a:buChar char="•"/>
            </a:pPr>
            <a:endParaRPr lang="en-US" sz="2400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518160" lvl="1" indent="-259080" algn="l">
              <a:lnSpc>
                <a:spcPts val="2928"/>
              </a:lnSpc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Future enhancements could include keyword-based sentiment themes, NLP-driven real-time feedback analysis, and linking sentiment with sales performance for deeper insights.</a:t>
            </a:r>
            <a:endParaRPr lang="en-US" sz="2400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915777" y="1766569"/>
            <a:ext cx="7749713" cy="137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CONCLUSION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509213" cy="10484449"/>
            <a:chOff x="0" y="0"/>
            <a:chExt cx="4874854" cy="27613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4854" cy="2761336"/>
            </a:xfrm>
            <a:custGeom>
              <a:avLst/>
              <a:gdLst/>
              <a:ahLst/>
              <a:cxnLst/>
              <a:rect l="l" t="t" r="r" b="b"/>
              <a:pathLst>
                <a:path w="4874854" h="2761336">
                  <a:moveTo>
                    <a:pt x="0" y="0"/>
                  </a:moveTo>
                  <a:lnTo>
                    <a:pt x="4874854" y="0"/>
                  </a:lnTo>
                  <a:lnTo>
                    <a:pt x="4874854" y="2761336"/>
                  </a:lnTo>
                  <a:lnTo>
                    <a:pt x="0" y="2761336"/>
                  </a:lnTo>
                  <a:close/>
                </a:path>
              </a:pathLst>
            </a:custGeom>
            <a:solidFill>
              <a:srgbClr val="50260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74854" cy="281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3054732"/>
            <a:ext cx="18509213" cy="5163539"/>
            <a:chOff x="0" y="0"/>
            <a:chExt cx="4874854" cy="13599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74854" cy="1359944"/>
            </a:xfrm>
            <a:custGeom>
              <a:avLst/>
              <a:gdLst/>
              <a:ahLst/>
              <a:cxnLst/>
              <a:rect l="l" t="t" r="r" b="b"/>
              <a:pathLst>
                <a:path w="4874854" h="1359944">
                  <a:moveTo>
                    <a:pt x="0" y="0"/>
                  </a:moveTo>
                  <a:lnTo>
                    <a:pt x="4874854" y="0"/>
                  </a:lnTo>
                  <a:lnTo>
                    <a:pt x="4874854" y="1359944"/>
                  </a:lnTo>
                  <a:lnTo>
                    <a:pt x="0" y="1359944"/>
                  </a:lnTo>
                  <a:close/>
                </a:path>
              </a:pathLst>
            </a:custGeom>
            <a:solidFill>
              <a:srgbClr val="FF8A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4874854" cy="1417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01652" y="3152600"/>
            <a:ext cx="4967823" cy="4967804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419" r="-419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6477000" y="4839031"/>
            <a:ext cx="8267138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79136"/>
            <a:ext cx="18288000" cy="10666136"/>
            <a:chOff x="0" y="-57150"/>
            <a:chExt cx="4816593" cy="27664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0260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605940" y="-1885960"/>
            <a:ext cx="6468503" cy="14058920"/>
            <a:chOff x="0" y="0"/>
            <a:chExt cx="1703639" cy="370276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03639" cy="3702761"/>
            </a:xfrm>
            <a:custGeom>
              <a:avLst/>
              <a:gdLst/>
              <a:ahLst/>
              <a:cxnLst/>
              <a:rect l="l" t="t" r="r" b="b"/>
              <a:pathLst>
                <a:path w="1703639" h="3702761">
                  <a:moveTo>
                    <a:pt x="0" y="0"/>
                  </a:moveTo>
                  <a:lnTo>
                    <a:pt x="1703639" y="0"/>
                  </a:lnTo>
                  <a:lnTo>
                    <a:pt x="1703639" y="3702761"/>
                  </a:lnTo>
                  <a:lnTo>
                    <a:pt x="0" y="3702761"/>
                  </a:lnTo>
                  <a:close/>
                </a:path>
              </a:pathLst>
            </a:custGeom>
            <a:solidFill>
              <a:srgbClr val="FF8A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703639" cy="3759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449789" y="8440724"/>
            <a:ext cx="1157821" cy="1348263"/>
          </a:xfrm>
          <a:custGeom>
            <a:avLst/>
            <a:gdLst/>
            <a:ahLst/>
            <a:cxnLst/>
            <a:rect l="l" t="t" r="r" b="b"/>
            <a:pathLst>
              <a:path w="1157821" h="1348263">
                <a:moveTo>
                  <a:pt x="0" y="0"/>
                </a:moveTo>
                <a:lnTo>
                  <a:pt x="1157822" y="0"/>
                </a:lnTo>
                <a:lnTo>
                  <a:pt x="1157822" y="1348263"/>
                </a:lnTo>
                <a:lnTo>
                  <a:pt x="0" y="13482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400000">
            <a:off x="10243309" y="-543591"/>
            <a:ext cx="1157821" cy="1348263"/>
          </a:xfrm>
          <a:custGeom>
            <a:avLst/>
            <a:gdLst/>
            <a:ahLst/>
            <a:cxnLst/>
            <a:rect l="l" t="t" r="r" b="b"/>
            <a:pathLst>
              <a:path w="1157821" h="1348263">
                <a:moveTo>
                  <a:pt x="0" y="0"/>
                </a:moveTo>
                <a:lnTo>
                  <a:pt x="1157821" y="0"/>
                </a:lnTo>
                <a:lnTo>
                  <a:pt x="1157821" y="1348263"/>
                </a:lnTo>
                <a:lnTo>
                  <a:pt x="0" y="13482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2052531" y="2520315"/>
            <a:ext cx="5246370" cy="524637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5634" t="-36188" r="-75" b="-23978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8589083" y="4533814"/>
            <a:ext cx="6706317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02. Parul Gautam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589083" y="5379451"/>
            <a:ext cx="6706317" cy="475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03.  Varanasi </a:t>
            </a:r>
            <a:r>
              <a:rPr lang="en-US" sz="2799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VinayKumar</a:t>
            </a:r>
            <a:endParaRPr lang="en-US" sz="279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944199" y="1496683"/>
            <a:ext cx="7756042" cy="137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OUR TEAM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589083" y="3738061"/>
            <a:ext cx="6706317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01.  Ganji Sindhu Priya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589083" y="6225088"/>
            <a:ext cx="6706317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04.  Rohan Raj</a:t>
            </a:r>
          </a:p>
        </p:txBody>
      </p:sp>
      <p:sp>
        <p:nvSpPr>
          <p:cNvPr id="17" name="Freeform 17"/>
          <p:cNvSpPr/>
          <p:nvPr/>
        </p:nvSpPr>
        <p:spPr>
          <a:xfrm>
            <a:off x="16782727" y="310345"/>
            <a:ext cx="1157821" cy="1348263"/>
          </a:xfrm>
          <a:custGeom>
            <a:avLst/>
            <a:gdLst/>
            <a:ahLst/>
            <a:cxnLst/>
            <a:rect l="l" t="t" r="r" b="b"/>
            <a:pathLst>
              <a:path w="1157821" h="1348263">
                <a:moveTo>
                  <a:pt x="0" y="0"/>
                </a:moveTo>
                <a:lnTo>
                  <a:pt x="1157821" y="0"/>
                </a:lnTo>
                <a:lnTo>
                  <a:pt x="1157821" y="1348263"/>
                </a:lnTo>
                <a:lnTo>
                  <a:pt x="0" y="13482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782727" y="8199019"/>
            <a:ext cx="1157821" cy="1348263"/>
          </a:xfrm>
          <a:custGeom>
            <a:avLst/>
            <a:gdLst/>
            <a:ahLst/>
            <a:cxnLst/>
            <a:rect l="l" t="t" r="r" b="b"/>
            <a:pathLst>
              <a:path w="1157821" h="1348263">
                <a:moveTo>
                  <a:pt x="0" y="0"/>
                </a:moveTo>
                <a:lnTo>
                  <a:pt x="1157821" y="0"/>
                </a:lnTo>
                <a:lnTo>
                  <a:pt x="1157821" y="1348263"/>
                </a:lnTo>
                <a:lnTo>
                  <a:pt x="0" y="13482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4EF699-2FBF-5AC2-A31B-479C66EE6CB8}"/>
              </a:ext>
            </a:extLst>
          </p:cNvPr>
          <p:cNvSpPr txBox="1"/>
          <p:nvPr/>
        </p:nvSpPr>
        <p:spPr>
          <a:xfrm>
            <a:off x="7266452" y="7150009"/>
            <a:ext cx="7135348" cy="1270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2800" dirty="0">
                <a:solidFill>
                  <a:srgbClr val="FFFF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Under the Guidance of </a:t>
            </a:r>
          </a:p>
          <a:p>
            <a:pPr algn="ctr">
              <a:lnSpc>
                <a:spcPts val="4759"/>
              </a:lnSpc>
            </a:pPr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PAVITRA KANNAN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0260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64921" y="0"/>
            <a:ext cx="4573928" cy="10287000"/>
            <a:chOff x="0" y="0"/>
            <a:chExt cx="1204656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04656" cy="2709333"/>
            </a:xfrm>
            <a:custGeom>
              <a:avLst/>
              <a:gdLst/>
              <a:ahLst/>
              <a:cxnLst/>
              <a:rect l="l" t="t" r="r" b="b"/>
              <a:pathLst>
                <a:path w="1204656" h="2709333">
                  <a:moveTo>
                    <a:pt x="0" y="0"/>
                  </a:moveTo>
                  <a:lnTo>
                    <a:pt x="1204656" y="0"/>
                  </a:lnTo>
                  <a:lnTo>
                    <a:pt x="120465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8A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20465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680389" y="604676"/>
            <a:ext cx="1157821" cy="1348263"/>
          </a:xfrm>
          <a:custGeom>
            <a:avLst/>
            <a:gdLst/>
            <a:ahLst/>
            <a:cxnLst/>
            <a:rect l="l" t="t" r="r" b="b"/>
            <a:pathLst>
              <a:path w="1157821" h="1348263">
                <a:moveTo>
                  <a:pt x="0" y="0"/>
                </a:moveTo>
                <a:lnTo>
                  <a:pt x="1157822" y="0"/>
                </a:lnTo>
                <a:lnTo>
                  <a:pt x="1157822" y="1348264"/>
                </a:lnTo>
                <a:lnTo>
                  <a:pt x="0" y="13482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28700" y="2520315"/>
            <a:ext cx="5246370" cy="524637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1419" t="-39780" r="-8621" b="-40055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7264416" y="3199649"/>
            <a:ext cx="8444724" cy="4995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1223" lvl="1" indent="-380611" algn="l">
              <a:lnSpc>
                <a:spcPts val="4936"/>
              </a:lnSpc>
              <a:buFont typeface="Arial"/>
              <a:buChar char="•"/>
            </a:pPr>
            <a:r>
              <a:rPr lang="en-US" sz="352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  <a:p>
            <a:pPr marL="761223" lvl="1" indent="-380611" algn="l">
              <a:lnSpc>
                <a:spcPts val="4936"/>
              </a:lnSpc>
              <a:buFont typeface="Arial"/>
              <a:buChar char="•"/>
            </a:pPr>
            <a:r>
              <a:rPr lang="en-US" sz="352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Project Overview</a:t>
            </a:r>
          </a:p>
          <a:p>
            <a:pPr algn="l">
              <a:lnSpc>
                <a:spcPts val="4936"/>
              </a:lnSpc>
            </a:pPr>
            <a:r>
              <a:rPr lang="en-US" sz="352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  * Key Features</a:t>
            </a:r>
          </a:p>
          <a:p>
            <a:pPr algn="l">
              <a:lnSpc>
                <a:spcPts val="4936"/>
              </a:lnSpc>
            </a:pPr>
            <a:r>
              <a:rPr lang="en-US" sz="352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  * Tech Stack</a:t>
            </a:r>
          </a:p>
          <a:p>
            <a:pPr algn="l">
              <a:lnSpc>
                <a:spcPts val="4936"/>
              </a:lnSpc>
            </a:pPr>
            <a:r>
              <a:rPr lang="en-US" sz="352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  *  Milestones</a:t>
            </a:r>
          </a:p>
          <a:p>
            <a:pPr marL="761223" lvl="1" indent="-380611" algn="l">
              <a:lnSpc>
                <a:spcPts val="4936"/>
              </a:lnSpc>
              <a:buFont typeface="Arial"/>
              <a:buChar char="•"/>
            </a:pPr>
            <a:r>
              <a:rPr lang="en-US" sz="352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  <a:p>
            <a:pPr algn="l">
              <a:lnSpc>
                <a:spcPts val="4936"/>
              </a:lnSpc>
            </a:pPr>
            <a:endParaRPr lang="en-US" sz="3525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936"/>
              </a:lnSpc>
            </a:pPr>
            <a:r>
              <a:rPr lang="en-US" sz="352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264416" y="1121724"/>
            <a:ext cx="5860013" cy="137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OVERVIEW</a:t>
            </a:r>
          </a:p>
        </p:txBody>
      </p:sp>
      <p:sp>
        <p:nvSpPr>
          <p:cNvPr id="13" name="Freeform 13"/>
          <p:cNvSpPr/>
          <p:nvPr/>
        </p:nvSpPr>
        <p:spPr>
          <a:xfrm>
            <a:off x="16680389" y="8584168"/>
            <a:ext cx="1157821" cy="1348263"/>
          </a:xfrm>
          <a:custGeom>
            <a:avLst/>
            <a:gdLst/>
            <a:ahLst/>
            <a:cxnLst/>
            <a:rect l="l" t="t" r="r" b="b"/>
            <a:pathLst>
              <a:path w="1157821" h="1348263">
                <a:moveTo>
                  <a:pt x="0" y="0"/>
                </a:moveTo>
                <a:lnTo>
                  <a:pt x="1157822" y="0"/>
                </a:lnTo>
                <a:lnTo>
                  <a:pt x="1157822" y="1348264"/>
                </a:lnTo>
                <a:lnTo>
                  <a:pt x="0" y="13482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1213" y="-98725"/>
            <a:ext cx="18509213" cy="10484449"/>
            <a:chOff x="0" y="0"/>
            <a:chExt cx="4874854" cy="27613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4854" cy="2761336"/>
            </a:xfrm>
            <a:custGeom>
              <a:avLst/>
              <a:gdLst/>
              <a:ahLst/>
              <a:cxnLst/>
              <a:rect l="l" t="t" r="r" b="b"/>
              <a:pathLst>
                <a:path w="4874854" h="2761336">
                  <a:moveTo>
                    <a:pt x="0" y="0"/>
                  </a:moveTo>
                  <a:lnTo>
                    <a:pt x="4874854" y="0"/>
                  </a:lnTo>
                  <a:lnTo>
                    <a:pt x="4874854" y="2761336"/>
                  </a:lnTo>
                  <a:lnTo>
                    <a:pt x="0" y="2761336"/>
                  </a:lnTo>
                  <a:close/>
                </a:path>
              </a:pathLst>
            </a:custGeom>
            <a:solidFill>
              <a:srgbClr val="50260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74854" cy="281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2229544"/>
            <a:ext cx="5149608" cy="514960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45063" tIns="45063" rIns="45063" bIns="45063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37613" y="8212740"/>
            <a:ext cx="1157821" cy="1348263"/>
          </a:xfrm>
          <a:custGeom>
            <a:avLst/>
            <a:gdLst/>
            <a:ahLst/>
            <a:cxnLst/>
            <a:rect l="l" t="t" r="r" b="b"/>
            <a:pathLst>
              <a:path w="1157821" h="1348263">
                <a:moveTo>
                  <a:pt x="0" y="0"/>
                </a:moveTo>
                <a:lnTo>
                  <a:pt x="1157821" y="0"/>
                </a:lnTo>
                <a:lnTo>
                  <a:pt x="1157821" y="1348263"/>
                </a:lnTo>
                <a:lnTo>
                  <a:pt x="0" y="13482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444255" y="866775"/>
            <a:ext cx="92131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84832" y="2357555"/>
            <a:ext cx="8964768" cy="2157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dirty="0">
                <a:solidFill>
                  <a:srgbClr val="FFFF00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Overview:</a:t>
            </a:r>
          </a:p>
          <a:p>
            <a:pPr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This project applies sentiment analysis to customer feedback to track Positive, Negative, and Neutral responses. It helps identify key patterns across time, region, channel, product, and customer segments.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90086" y="4665837"/>
            <a:ext cx="8772571" cy="2157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dirty="0">
                <a:solidFill>
                  <a:srgbClr val="FFFF00"/>
                </a:solidFill>
                <a:latin typeface="Poppins Bold"/>
                <a:ea typeface="Poppins Bold"/>
                <a:cs typeface="Poppins Bold"/>
                <a:sym typeface="Poppins Bold"/>
              </a:rPr>
              <a:t>Core Functionalities:</a:t>
            </a:r>
          </a:p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Interactive dashboards show sentiment distribution with KPI cards, trend lines, and comparison charts. They highlight top negative products, sentiment by region/channel, and segment-level insights.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84831" y="6971092"/>
            <a:ext cx="8772571" cy="2593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dirty="0">
                <a:solidFill>
                  <a:srgbClr val="FFFF00"/>
                </a:solidFill>
                <a:latin typeface="Poppins Bold"/>
                <a:ea typeface="Poppins Bold"/>
                <a:cs typeface="Poppins Bold"/>
                <a:sym typeface="Poppins Bold"/>
              </a:rPr>
              <a:t>Outcomes:</a:t>
            </a:r>
          </a:p>
          <a:p>
            <a:pPr algn="l">
              <a:lnSpc>
                <a:spcPts val="3359"/>
              </a:lnSpc>
            </a:pP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Sentiment distribution: 40.9% Positive, 39.3% Negative, 19.8% Neutral. In-store orders showed higher negatives. Loyal customers gave the most positives, while </a:t>
            </a:r>
            <a:r>
              <a:rPr lang="en-US" sz="24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Panipuri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Crispy Paneer Roll, and Cold Coffee drew maximum complaints.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316524" y="-1824048"/>
            <a:ext cx="4573928" cy="14058920"/>
            <a:chOff x="0" y="0"/>
            <a:chExt cx="1204656" cy="370276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04656" cy="3702761"/>
            </a:xfrm>
            <a:custGeom>
              <a:avLst/>
              <a:gdLst/>
              <a:ahLst/>
              <a:cxnLst/>
              <a:rect l="l" t="t" r="r" b="b"/>
              <a:pathLst>
                <a:path w="1204656" h="3702761">
                  <a:moveTo>
                    <a:pt x="0" y="0"/>
                  </a:moveTo>
                  <a:lnTo>
                    <a:pt x="1204656" y="0"/>
                  </a:lnTo>
                  <a:lnTo>
                    <a:pt x="1204656" y="3702761"/>
                  </a:lnTo>
                  <a:lnTo>
                    <a:pt x="0" y="3702761"/>
                  </a:lnTo>
                  <a:close/>
                </a:path>
              </a:pathLst>
            </a:custGeom>
            <a:solidFill>
              <a:srgbClr val="FF8A0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204656" cy="3759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31938" y="2244724"/>
            <a:ext cx="5246370" cy="524637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t="-11633" b="-11633"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16680389" y="354568"/>
            <a:ext cx="1157821" cy="1348263"/>
          </a:xfrm>
          <a:custGeom>
            <a:avLst/>
            <a:gdLst/>
            <a:ahLst/>
            <a:cxnLst/>
            <a:rect l="l" t="t" r="r" b="b"/>
            <a:pathLst>
              <a:path w="1157821" h="1348263">
                <a:moveTo>
                  <a:pt x="0" y="0"/>
                </a:moveTo>
                <a:lnTo>
                  <a:pt x="1157822" y="0"/>
                </a:lnTo>
                <a:lnTo>
                  <a:pt x="1157822" y="1348264"/>
                </a:lnTo>
                <a:lnTo>
                  <a:pt x="0" y="13482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6680389" y="8002804"/>
            <a:ext cx="1157821" cy="1348263"/>
          </a:xfrm>
          <a:custGeom>
            <a:avLst/>
            <a:gdLst/>
            <a:ahLst/>
            <a:cxnLst/>
            <a:rect l="l" t="t" r="r" b="b"/>
            <a:pathLst>
              <a:path w="1157821" h="1348263">
                <a:moveTo>
                  <a:pt x="0" y="0"/>
                </a:moveTo>
                <a:lnTo>
                  <a:pt x="1157822" y="0"/>
                </a:lnTo>
                <a:lnTo>
                  <a:pt x="1157822" y="1348264"/>
                </a:lnTo>
                <a:lnTo>
                  <a:pt x="0" y="13482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25"/>
            <a:ext cx="18509213" cy="10484449"/>
            <a:chOff x="0" y="0"/>
            <a:chExt cx="4874854" cy="27613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4854" cy="2761336"/>
            </a:xfrm>
            <a:custGeom>
              <a:avLst/>
              <a:gdLst/>
              <a:ahLst/>
              <a:cxnLst/>
              <a:rect l="l" t="t" r="r" b="b"/>
              <a:pathLst>
                <a:path w="4874854" h="2761336">
                  <a:moveTo>
                    <a:pt x="0" y="0"/>
                  </a:moveTo>
                  <a:lnTo>
                    <a:pt x="4874854" y="0"/>
                  </a:lnTo>
                  <a:lnTo>
                    <a:pt x="4874854" y="2761336"/>
                  </a:lnTo>
                  <a:lnTo>
                    <a:pt x="0" y="2761336"/>
                  </a:lnTo>
                  <a:close/>
                </a:path>
              </a:pathLst>
            </a:custGeom>
            <a:solidFill>
              <a:srgbClr val="50260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74854" cy="281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-476782"/>
            <a:ext cx="3964932" cy="11240564"/>
            <a:chOff x="0" y="0"/>
            <a:chExt cx="1044262" cy="29604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44262" cy="2960478"/>
            </a:xfrm>
            <a:custGeom>
              <a:avLst/>
              <a:gdLst/>
              <a:ahLst/>
              <a:cxnLst/>
              <a:rect l="l" t="t" r="r" b="b"/>
              <a:pathLst>
                <a:path w="1044262" h="2960478">
                  <a:moveTo>
                    <a:pt x="0" y="0"/>
                  </a:moveTo>
                  <a:lnTo>
                    <a:pt x="1044262" y="0"/>
                  </a:lnTo>
                  <a:lnTo>
                    <a:pt x="1044262" y="2960478"/>
                  </a:lnTo>
                  <a:lnTo>
                    <a:pt x="0" y="2960478"/>
                  </a:lnTo>
                  <a:close/>
                </a:path>
              </a:pathLst>
            </a:custGeom>
            <a:solidFill>
              <a:srgbClr val="FF8A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044262" cy="3017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271155" y="849478"/>
            <a:ext cx="1157821" cy="1348263"/>
          </a:xfrm>
          <a:custGeom>
            <a:avLst/>
            <a:gdLst/>
            <a:ahLst/>
            <a:cxnLst/>
            <a:rect l="l" t="t" r="r" b="b"/>
            <a:pathLst>
              <a:path w="1157821" h="1348263">
                <a:moveTo>
                  <a:pt x="0" y="0"/>
                </a:moveTo>
                <a:lnTo>
                  <a:pt x="1157821" y="0"/>
                </a:lnTo>
                <a:lnTo>
                  <a:pt x="1157821" y="1348263"/>
                </a:lnTo>
                <a:lnTo>
                  <a:pt x="0" y="13482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72866" y="1028700"/>
            <a:ext cx="4574532" cy="8223972"/>
          </a:xfrm>
          <a:custGeom>
            <a:avLst/>
            <a:gdLst/>
            <a:ahLst/>
            <a:cxnLst/>
            <a:rect l="l" t="t" r="r" b="b"/>
            <a:pathLst>
              <a:path w="4574532" h="8223972">
                <a:moveTo>
                  <a:pt x="0" y="0"/>
                </a:moveTo>
                <a:lnTo>
                  <a:pt x="4574532" y="0"/>
                </a:lnTo>
                <a:lnTo>
                  <a:pt x="4574532" y="8223972"/>
                </a:lnTo>
                <a:lnTo>
                  <a:pt x="0" y="8223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912" r="-46253" b="-28711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465919" y="2179845"/>
            <a:ext cx="8479935" cy="6311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8"/>
              </a:lnSpc>
            </a:pPr>
            <a:r>
              <a:rPr lang="en-US" sz="2670" b="1" dirty="0">
                <a:solidFill>
                  <a:srgbClr val="FFFF00"/>
                </a:solidFill>
                <a:latin typeface="Poppins Bold"/>
                <a:ea typeface="Poppins Bold"/>
                <a:cs typeface="Poppins Bold"/>
                <a:sym typeface="Poppins Bold"/>
              </a:rPr>
              <a:t>Key Features:</a:t>
            </a:r>
          </a:p>
          <a:p>
            <a:pPr algn="l">
              <a:lnSpc>
                <a:spcPts val="3738"/>
              </a:lnSpc>
            </a:pPr>
            <a:endParaRPr lang="en-US" sz="2670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533415" lvl="1" indent="-266707" algn="l">
              <a:lnSpc>
                <a:spcPts val="3458"/>
              </a:lnSpc>
              <a:buFont typeface="Arial"/>
              <a:buChar char="•"/>
            </a:pPr>
            <a:r>
              <a:rPr lang="en-US" sz="247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This project classifies customer feedback into Positive, Negative, and Neutral sentiments.</a:t>
            </a:r>
          </a:p>
          <a:p>
            <a:pPr marL="266708" lvl="1" algn="l">
              <a:lnSpc>
                <a:spcPts val="3458"/>
              </a:lnSpc>
            </a:pPr>
            <a:endParaRPr lang="en-US" sz="247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33415" lvl="1" indent="-266707" algn="l">
              <a:lnSpc>
                <a:spcPts val="3458"/>
              </a:lnSpc>
              <a:buFont typeface="Arial"/>
              <a:buChar char="•"/>
            </a:pPr>
            <a:r>
              <a:rPr lang="en-US" sz="247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DAX-based measures are created to calculate the percentage of Positive, Negative, and Neutral feedback.</a:t>
            </a:r>
          </a:p>
          <a:p>
            <a:pPr marL="266708" lvl="1" algn="l">
              <a:lnSpc>
                <a:spcPts val="3458"/>
              </a:lnSpc>
            </a:pPr>
            <a:endParaRPr lang="en-US" sz="247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33415" lvl="1" indent="-266707" algn="l">
              <a:lnSpc>
                <a:spcPts val="3458"/>
              </a:lnSpc>
              <a:buFont typeface="Arial"/>
              <a:buChar char="•"/>
            </a:pPr>
            <a:r>
              <a:rPr lang="en-US" sz="247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Visualizations are built to track sentiment by Time, Region, Channel, Segment, and Product.</a:t>
            </a:r>
          </a:p>
          <a:p>
            <a:pPr algn="l">
              <a:lnSpc>
                <a:spcPts val="3458"/>
              </a:lnSpc>
            </a:pPr>
            <a:endParaRPr lang="en-US" sz="247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33415" lvl="1" indent="-266707" algn="l">
              <a:lnSpc>
                <a:spcPts val="3458"/>
              </a:lnSpc>
              <a:buFont typeface="Arial"/>
              <a:buChar char="•"/>
            </a:pPr>
            <a:r>
              <a:rPr lang="en-US" sz="247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focus is on identifying top complaints and positive drivers to guide business improvements.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47398" y="878095"/>
            <a:ext cx="10333804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PROJECT OVERVIEW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271155" y="7749340"/>
            <a:ext cx="1157821" cy="1348263"/>
          </a:xfrm>
          <a:custGeom>
            <a:avLst/>
            <a:gdLst/>
            <a:ahLst/>
            <a:cxnLst/>
            <a:rect l="l" t="t" r="r" b="b"/>
            <a:pathLst>
              <a:path w="1157821" h="1348263">
                <a:moveTo>
                  <a:pt x="0" y="0"/>
                </a:moveTo>
                <a:lnTo>
                  <a:pt x="1157821" y="0"/>
                </a:lnTo>
                <a:lnTo>
                  <a:pt x="1157821" y="1348263"/>
                </a:lnTo>
                <a:lnTo>
                  <a:pt x="0" y="13482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1213" y="-98725"/>
            <a:ext cx="18509213" cy="10484449"/>
            <a:chOff x="0" y="0"/>
            <a:chExt cx="4874854" cy="27613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4854" cy="2761336"/>
            </a:xfrm>
            <a:custGeom>
              <a:avLst/>
              <a:gdLst/>
              <a:ahLst/>
              <a:cxnLst/>
              <a:rect l="l" t="t" r="r" b="b"/>
              <a:pathLst>
                <a:path w="4874854" h="2761336">
                  <a:moveTo>
                    <a:pt x="0" y="0"/>
                  </a:moveTo>
                  <a:lnTo>
                    <a:pt x="4874854" y="0"/>
                  </a:lnTo>
                  <a:lnTo>
                    <a:pt x="4874854" y="2761336"/>
                  </a:lnTo>
                  <a:lnTo>
                    <a:pt x="0" y="2761336"/>
                  </a:lnTo>
                  <a:close/>
                </a:path>
              </a:pathLst>
            </a:custGeom>
            <a:solidFill>
              <a:srgbClr val="50260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74854" cy="281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-476782"/>
            <a:ext cx="3964932" cy="11240564"/>
            <a:chOff x="0" y="0"/>
            <a:chExt cx="1044262" cy="29604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44262" cy="2960478"/>
            </a:xfrm>
            <a:custGeom>
              <a:avLst/>
              <a:gdLst/>
              <a:ahLst/>
              <a:cxnLst/>
              <a:rect l="l" t="t" r="r" b="b"/>
              <a:pathLst>
                <a:path w="1044262" h="2960478">
                  <a:moveTo>
                    <a:pt x="0" y="0"/>
                  </a:moveTo>
                  <a:lnTo>
                    <a:pt x="1044262" y="0"/>
                  </a:lnTo>
                  <a:lnTo>
                    <a:pt x="1044262" y="2960478"/>
                  </a:lnTo>
                  <a:lnTo>
                    <a:pt x="0" y="2960478"/>
                  </a:lnTo>
                  <a:close/>
                </a:path>
              </a:pathLst>
            </a:custGeom>
            <a:solidFill>
              <a:srgbClr val="FF8A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044262" cy="3017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271155" y="849478"/>
            <a:ext cx="1157821" cy="1348263"/>
          </a:xfrm>
          <a:custGeom>
            <a:avLst/>
            <a:gdLst/>
            <a:ahLst/>
            <a:cxnLst/>
            <a:rect l="l" t="t" r="r" b="b"/>
            <a:pathLst>
              <a:path w="1157821" h="1348263">
                <a:moveTo>
                  <a:pt x="0" y="0"/>
                </a:moveTo>
                <a:lnTo>
                  <a:pt x="1157821" y="0"/>
                </a:lnTo>
                <a:lnTo>
                  <a:pt x="1157821" y="1348263"/>
                </a:lnTo>
                <a:lnTo>
                  <a:pt x="0" y="13482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150896" y="2816866"/>
            <a:ext cx="8772571" cy="5209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Power BI: 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Primary tool for developing interactive dashboards to visualize sentiment trends and insights across regions, channels, products, and customer segments.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endParaRPr lang="en-US" sz="24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DAX (Data Analysis Expressions): 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Used to calculate sentiment KPIs (% Positive, % Negative, % Neutral) and derive measures for trend analysis and comparisons.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endParaRPr lang="en-US" sz="24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Microsoft Excel: </a:t>
            </a:r>
            <a:r>
              <a:rPr lang="en-US" sz="24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Utilized for data cleaning, preprocessing, and formatting to ensure seamless integration with Power BI.</a:t>
            </a:r>
          </a:p>
        </p:txBody>
      </p:sp>
      <p:sp>
        <p:nvSpPr>
          <p:cNvPr id="10" name="Freeform 10"/>
          <p:cNvSpPr/>
          <p:nvPr/>
        </p:nvSpPr>
        <p:spPr>
          <a:xfrm>
            <a:off x="1540507" y="1028700"/>
            <a:ext cx="4829040" cy="7661281"/>
          </a:xfrm>
          <a:custGeom>
            <a:avLst/>
            <a:gdLst/>
            <a:ahLst/>
            <a:cxnLst/>
            <a:rect l="l" t="t" r="r" b="b"/>
            <a:pathLst>
              <a:path w="4829040" h="7661281">
                <a:moveTo>
                  <a:pt x="0" y="0"/>
                </a:moveTo>
                <a:lnTo>
                  <a:pt x="4829040" y="0"/>
                </a:lnTo>
                <a:lnTo>
                  <a:pt x="4829040" y="7661281"/>
                </a:lnTo>
                <a:lnTo>
                  <a:pt x="0" y="76612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26" r="-7649" b="-826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150896" y="819796"/>
            <a:ext cx="6706317" cy="137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TECH STACK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271155" y="7749340"/>
            <a:ext cx="1157821" cy="1348263"/>
          </a:xfrm>
          <a:custGeom>
            <a:avLst/>
            <a:gdLst/>
            <a:ahLst/>
            <a:cxnLst/>
            <a:rect l="l" t="t" r="r" b="b"/>
            <a:pathLst>
              <a:path w="1157821" h="1348263">
                <a:moveTo>
                  <a:pt x="0" y="0"/>
                </a:moveTo>
                <a:lnTo>
                  <a:pt x="1157821" y="0"/>
                </a:lnTo>
                <a:lnTo>
                  <a:pt x="1157821" y="1348263"/>
                </a:lnTo>
                <a:lnTo>
                  <a:pt x="0" y="13482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1213" y="0"/>
            <a:ext cx="18509213" cy="10484449"/>
            <a:chOff x="0" y="0"/>
            <a:chExt cx="4874854" cy="27613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4854" cy="2761336"/>
            </a:xfrm>
            <a:custGeom>
              <a:avLst/>
              <a:gdLst/>
              <a:ahLst/>
              <a:cxnLst/>
              <a:rect l="l" t="t" r="r" b="b"/>
              <a:pathLst>
                <a:path w="4874854" h="2761336">
                  <a:moveTo>
                    <a:pt x="0" y="0"/>
                  </a:moveTo>
                  <a:lnTo>
                    <a:pt x="4874854" y="0"/>
                  </a:lnTo>
                  <a:lnTo>
                    <a:pt x="4874854" y="2761336"/>
                  </a:lnTo>
                  <a:lnTo>
                    <a:pt x="0" y="2761336"/>
                  </a:lnTo>
                  <a:close/>
                </a:path>
              </a:pathLst>
            </a:custGeom>
            <a:solidFill>
              <a:srgbClr val="50260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74854" cy="281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526000" y="-1648727"/>
            <a:ext cx="3038994" cy="14058920"/>
            <a:chOff x="0" y="0"/>
            <a:chExt cx="800394" cy="370276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00394" cy="3702761"/>
            </a:xfrm>
            <a:custGeom>
              <a:avLst/>
              <a:gdLst/>
              <a:ahLst/>
              <a:cxnLst/>
              <a:rect l="l" t="t" r="r" b="b"/>
              <a:pathLst>
                <a:path w="800394" h="3702761">
                  <a:moveTo>
                    <a:pt x="0" y="0"/>
                  </a:moveTo>
                  <a:lnTo>
                    <a:pt x="800394" y="0"/>
                  </a:lnTo>
                  <a:lnTo>
                    <a:pt x="800394" y="3702761"/>
                  </a:lnTo>
                  <a:lnTo>
                    <a:pt x="0" y="3702761"/>
                  </a:lnTo>
                  <a:close/>
                </a:path>
              </a:pathLst>
            </a:custGeom>
            <a:solidFill>
              <a:srgbClr val="FF8A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00394" cy="3759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73451" y="1976083"/>
            <a:ext cx="2698427" cy="2698416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13209" t="-10338" r="-5456" b="-8328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-2400819" y="-1885960"/>
            <a:ext cx="3038994" cy="14058920"/>
            <a:chOff x="0" y="0"/>
            <a:chExt cx="800394" cy="370276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00394" cy="3702761"/>
            </a:xfrm>
            <a:custGeom>
              <a:avLst/>
              <a:gdLst/>
              <a:ahLst/>
              <a:cxnLst/>
              <a:rect l="l" t="t" r="r" b="b"/>
              <a:pathLst>
                <a:path w="800394" h="3702761">
                  <a:moveTo>
                    <a:pt x="0" y="0"/>
                  </a:moveTo>
                  <a:lnTo>
                    <a:pt x="800394" y="0"/>
                  </a:lnTo>
                  <a:lnTo>
                    <a:pt x="800394" y="3702761"/>
                  </a:lnTo>
                  <a:lnTo>
                    <a:pt x="0" y="3702761"/>
                  </a:lnTo>
                  <a:close/>
                </a:path>
              </a:pathLst>
            </a:custGeom>
            <a:solidFill>
              <a:srgbClr val="FF8A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800394" cy="3759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303163" y="1976083"/>
            <a:ext cx="2698427" cy="2698416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r="-12061" b="-12061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7732874" y="1976083"/>
            <a:ext cx="2698427" cy="2698416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25047" b="-25047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11164726" y="1976083"/>
            <a:ext cx="2698427" cy="2698416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12811" b="-20522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14596578" y="1976083"/>
            <a:ext cx="2698427" cy="2698416"/>
            <a:chOff x="0" y="0"/>
            <a:chExt cx="6350000" cy="63499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136" b="-136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4160094" y="4737371"/>
            <a:ext cx="2841495" cy="643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0"/>
              </a:lnSpc>
            </a:pPr>
            <a:r>
              <a:rPr lang="en-US" sz="3728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01917" y="4737371"/>
            <a:ext cx="2841495" cy="643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0"/>
              </a:lnSpc>
            </a:pPr>
            <a:r>
              <a:rPr lang="en-US" sz="3728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847565" y="4783719"/>
            <a:ext cx="2841495" cy="643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0"/>
              </a:lnSpc>
            </a:pPr>
            <a:r>
              <a:rPr lang="en-US" sz="3728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790841" y="412715"/>
            <a:ext cx="670631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MILESTONES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73451" y="5805764"/>
            <a:ext cx="2698427" cy="274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 Collection &amp; Cleaning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Gathered dataset and ensured accuracy through preprocessing.</a:t>
            </a:r>
          </a:p>
          <a:p>
            <a:pPr algn="ctr">
              <a:lnSpc>
                <a:spcPts val="2940"/>
              </a:lnSpc>
            </a:pPr>
            <a:endParaRPr lang="en-US" sz="2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1093192" y="4737371"/>
            <a:ext cx="2841495" cy="643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0"/>
              </a:lnSpc>
            </a:pPr>
            <a:r>
              <a:rPr lang="en-US" sz="3728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04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525044" y="4737371"/>
            <a:ext cx="2841495" cy="643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0"/>
              </a:lnSpc>
            </a:pPr>
            <a:r>
              <a:rPr lang="en-US" sz="3728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05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303163" y="5805764"/>
            <a:ext cx="2698427" cy="2370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Feature Engineering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Created measures and customer segments (New, Regular, Loyal).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732874" y="5805764"/>
            <a:ext cx="2698427" cy="274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Sales &amp; Product Dashboard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Built interactive dashboards for sales and product insights.</a:t>
            </a:r>
          </a:p>
          <a:p>
            <a:pPr algn="ctr">
              <a:lnSpc>
                <a:spcPts val="2940"/>
              </a:lnSpc>
            </a:pPr>
            <a:endParaRPr lang="en-US" sz="2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1164726" y="5805764"/>
            <a:ext cx="2698427" cy="318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Customer Insights Dashboard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Analyzed customer demographics, segmentation, and loyalty.</a:t>
            </a:r>
          </a:p>
          <a:p>
            <a:pPr algn="ctr">
              <a:lnSpc>
                <a:spcPts val="2940"/>
              </a:lnSpc>
            </a:pPr>
            <a:endParaRPr lang="en-US" sz="2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4596578" y="5805764"/>
            <a:ext cx="2698427" cy="2808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Trends &amp; Recommendations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Identified key trends and suggested strategic improvements.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1213" y="-98725"/>
            <a:ext cx="18509213" cy="10484449"/>
            <a:chOff x="0" y="0"/>
            <a:chExt cx="4874854" cy="27613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4854" cy="2761336"/>
            </a:xfrm>
            <a:custGeom>
              <a:avLst/>
              <a:gdLst/>
              <a:ahLst/>
              <a:cxnLst/>
              <a:rect l="l" t="t" r="r" b="b"/>
              <a:pathLst>
                <a:path w="4874854" h="2761336">
                  <a:moveTo>
                    <a:pt x="0" y="0"/>
                  </a:moveTo>
                  <a:lnTo>
                    <a:pt x="4874854" y="0"/>
                  </a:lnTo>
                  <a:lnTo>
                    <a:pt x="4874854" y="2761336"/>
                  </a:lnTo>
                  <a:lnTo>
                    <a:pt x="0" y="2761336"/>
                  </a:lnTo>
                  <a:close/>
                </a:path>
              </a:pathLst>
            </a:custGeom>
            <a:solidFill>
              <a:srgbClr val="50260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74854" cy="281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7BFCA49-A9C5-4703-9D27-E0342085CF0A}"/>
              </a:ext>
            </a:extLst>
          </p:cNvPr>
          <p:cNvSpPr txBox="1"/>
          <p:nvPr/>
        </p:nvSpPr>
        <p:spPr>
          <a:xfrm>
            <a:off x="1752600" y="342900"/>
            <a:ext cx="14007662" cy="1334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4400" dirty="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SENTIMENTAL LOGIC – DAX MEASURES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4B337A-2511-7EF6-ABB7-4DEAB8705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864" y="3490180"/>
            <a:ext cx="15968440" cy="838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46E53A-D1E2-9E37-C655-B7C02C5CA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801" y="4980789"/>
            <a:ext cx="15968439" cy="838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65F715-36A3-E121-54E1-3D38DD615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896" y="6615289"/>
            <a:ext cx="15944376" cy="8382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6B8E7C-26FD-5FED-7DD2-8FFC601F7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1864" y="8147840"/>
            <a:ext cx="15944376" cy="8382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DFFC14-DBDC-6792-0B8F-7408D0F082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759" y="2090497"/>
            <a:ext cx="15984482" cy="100911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1213" y="-98725"/>
            <a:ext cx="18509213" cy="10484449"/>
            <a:chOff x="0" y="0"/>
            <a:chExt cx="4874854" cy="27613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4854" cy="2761336"/>
            </a:xfrm>
            <a:custGeom>
              <a:avLst/>
              <a:gdLst/>
              <a:ahLst/>
              <a:cxnLst/>
              <a:rect l="l" t="t" r="r" b="b"/>
              <a:pathLst>
                <a:path w="4874854" h="2761336">
                  <a:moveTo>
                    <a:pt x="0" y="0"/>
                  </a:moveTo>
                  <a:lnTo>
                    <a:pt x="4874854" y="0"/>
                  </a:lnTo>
                  <a:lnTo>
                    <a:pt x="4874854" y="2761336"/>
                  </a:lnTo>
                  <a:lnTo>
                    <a:pt x="0" y="2761336"/>
                  </a:lnTo>
                  <a:close/>
                </a:path>
              </a:pathLst>
            </a:custGeom>
            <a:solidFill>
              <a:srgbClr val="50260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74854" cy="281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A79CDC8-2972-3BC4-5548-4AD6F45A4B40}"/>
              </a:ext>
            </a:extLst>
          </p:cNvPr>
          <p:cNvSpPr txBox="1"/>
          <p:nvPr/>
        </p:nvSpPr>
        <p:spPr>
          <a:xfrm>
            <a:off x="2819400" y="27590"/>
            <a:ext cx="11833058" cy="1334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4400" dirty="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SENTIMENT INSIGHTS DASHBOARD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6BE5FC-D4E7-2810-E182-4B5FAEC22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579562"/>
            <a:ext cx="14935199" cy="83645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464</Words>
  <Application>Microsoft Office PowerPoint</Application>
  <PresentationFormat>Custom</PresentationFormat>
  <Paragraphs>68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DM Serif Display</vt:lpstr>
      <vt:lpstr>Poppins Bold</vt:lpstr>
      <vt:lpstr>Calibri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Brand Understand</dc:title>
  <dc:creator>varanasi vinaykumar</dc:creator>
  <cp:lastModifiedBy>varanasi vinaykumar</cp:lastModifiedBy>
  <cp:revision>6</cp:revision>
  <dcterms:created xsi:type="dcterms:W3CDTF">2006-08-16T00:00:00Z</dcterms:created>
  <dcterms:modified xsi:type="dcterms:W3CDTF">2025-10-15T04:45:13Z</dcterms:modified>
  <dc:identifier>DAGxP6er8cY</dc:identifier>
</cp:coreProperties>
</file>